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10"/>
  </p:notesMasterIdLst>
  <p:sldIdLst>
    <p:sldId id="256" r:id="rId2"/>
    <p:sldId id="257" r:id="rId3"/>
    <p:sldId id="258" r:id="rId4"/>
    <p:sldId id="263" r:id="rId5"/>
    <p:sldId id="260" r:id="rId6"/>
    <p:sldId id="259"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6AE9F-D67D-D24D-8AB2-1351387DBAF9}" v="42" dt="2023-12-06T19:41:26.702"/>
    <p1510:client id="{D271E239-12E7-7F51-BEC5-3796DC169788}" v="3" dt="2023-12-06T23:22:09.433"/>
    <p1510:client id="{E3409C99-76A5-4006-699E-38CFF0C0F6D9}" v="378" dt="2023-12-07T04:46:30.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388" autoAdjust="0"/>
  </p:normalViewPr>
  <p:slideViewPr>
    <p:cSldViewPr snapToGrid="0">
      <p:cViewPr varScale="1">
        <p:scale>
          <a:sx n="89" d="100"/>
          <a:sy n="89" d="100"/>
        </p:scale>
        <p:origin x="9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F2B7F4-38D9-2946-A1B6-C3812D6C2C48}"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E6AE6-A186-EF46-B56C-6A6C607C0980}" type="slidenum">
              <a:rPr lang="en-US" smtClean="0"/>
              <a:t>‹#›</a:t>
            </a:fld>
            <a:endParaRPr lang="en-US"/>
          </a:p>
        </p:txBody>
      </p:sp>
    </p:spTree>
    <p:extLst>
      <p:ext uri="{BB962C8B-B14F-4D97-AF65-F5344CB8AC3E}">
        <p14:creationId xmlns:p14="http://schemas.microsoft.com/office/powerpoint/2010/main" val="2286319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following histogram displays how often either American made vehicles, or vehicles made overseas, appear when placed in a certain price interval. For the scatter plot, it </a:t>
            </a:r>
            <a:r>
              <a:rPr lang="en-CA" sz="1800">
                <a:effectLst/>
                <a:latin typeface="Calibri" panose="020F0502020204030204" pitchFamily="34" charset="0"/>
                <a:ea typeface="Calibri" panose="020F0502020204030204" pitchFamily="34" charset="0"/>
                <a:cs typeface="Times New Roman" panose="02020603050405020304" pitchFamily="18" charset="0"/>
              </a:rPr>
              <a:t>reveals the relationship between the horsepower and the price in the cars made in America, vs the ones made overseas. The scatter plot shows that a car with a higher horsepower would usually be more expensive than one with a lower horsepower, with the cars made overseas being a bit more expensive. However, there are some exceptions as other factors could also affect the price of the car.</a:t>
            </a:r>
          </a:p>
          <a:p>
            <a:endParaRPr lang="en-US"/>
          </a:p>
        </p:txBody>
      </p:sp>
      <p:sp>
        <p:nvSpPr>
          <p:cNvPr id="4" name="Slide Number Placeholder 3"/>
          <p:cNvSpPr>
            <a:spLocks noGrp="1"/>
          </p:cNvSpPr>
          <p:nvPr>
            <p:ph type="sldNum" sz="quarter" idx="5"/>
          </p:nvPr>
        </p:nvSpPr>
        <p:spPr/>
        <p:txBody>
          <a:bodyPr/>
          <a:lstStyle/>
          <a:p>
            <a:fld id="{6AAE6AE6-A186-EF46-B56C-6A6C607C0980}" type="slidenum">
              <a:rPr lang="en-US" smtClean="0"/>
              <a:t>3</a:t>
            </a:fld>
            <a:endParaRPr lang="en-US"/>
          </a:p>
        </p:txBody>
      </p:sp>
    </p:spTree>
    <p:extLst>
      <p:ext uri="{BB962C8B-B14F-4D97-AF65-F5344CB8AC3E}">
        <p14:creationId xmlns:p14="http://schemas.microsoft.com/office/powerpoint/2010/main" val="619230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This scatter plot reveals the correlation between the top speed and the price in the cars made in America, vs the ones made overseas. The scatter plot shows that the top speed of a car does not typically affect the price of a car the same way its horsepower does as there are many instances where cars with the same top speed have a wide range of prices. Furthermore, the cars made overseas were more expensive in comparison to the American made ones in terms of top speed.</a:t>
            </a:r>
          </a:p>
          <a:p>
            <a:endParaRPr lang="en-US"/>
          </a:p>
        </p:txBody>
      </p:sp>
      <p:sp>
        <p:nvSpPr>
          <p:cNvPr id="4" name="Slide Number Placeholder 3"/>
          <p:cNvSpPr>
            <a:spLocks noGrp="1"/>
          </p:cNvSpPr>
          <p:nvPr>
            <p:ph type="sldNum" sz="quarter" idx="5"/>
          </p:nvPr>
        </p:nvSpPr>
        <p:spPr/>
        <p:txBody>
          <a:bodyPr/>
          <a:lstStyle/>
          <a:p>
            <a:fld id="{6AAE6AE6-A186-EF46-B56C-6A6C607C0980}" type="slidenum">
              <a:rPr lang="en-US" smtClean="0"/>
              <a:t>4</a:t>
            </a:fld>
            <a:endParaRPr lang="en-US"/>
          </a:p>
        </p:txBody>
      </p:sp>
    </p:spTree>
    <p:extLst>
      <p:ext uri="{BB962C8B-B14F-4D97-AF65-F5344CB8AC3E}">
        <p14:creationId xmlns:p14="http://schemas.microsoft.com/office/powerpoint/2010/main" val="1156596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D5F749B-0BF1-764D-AE28-D3119C5325BF}" type="datetimeFigureOut">
              <a:rPr lang="en-US" smtClean="0"/>
              <a:t>12/6/2023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341897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5F749B-0BF1-764D-AE28-D3119C5325BF}"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126356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D5F749B-0BF1-764D-AE28-D3119C5325BF}" type="datetimeFigureOut">
              <a:rPr lang="en-US" smtClean="0"/>
              <a:t>12/6/2023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1904435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D5F749B-0BF1-764D-AE28-D3119C5325BF}" type="datetimeFigureOut">
              <a:rPr lang="en-US" smtClean="0"/>
              <a:t>12/6/2023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2F8F37C-65DB-2041-930F-C398B5470E0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679308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D5F749B-0BF1-764D-AE28-D3119C5325BF}" type="datetimeFigureOut">
              <a:rPr lang="en-US" smtClean="0"/>
              <a:t>12/6/2023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2687623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5F749B-0BF1-764D-AE28-D3119C5325BF}"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1990206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D5F749B-0BF1-764D-AE28-D3119C5325BF}"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537760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5F749B-0BF1-764D-AE28-D3119C5325BF}"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834740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D5F749B-0BF1-764D-AE28-D3119C5325BF}" type="datetimeFigureOut">
              <a:rPr lang="en-US" smtClean="0"/>
              <a:t>12/6/2023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17791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5F749B-0BF1-764D-AE28-D3119C5325BF}"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586668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D5F749B-0BF1-764D-AE28-D3119C5325BF}" type="datetimeFigureOut">
              <a:rPr lang="en-US" smtClean="0"/>
              <a:t>12/6/2023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256326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5F749B-0BF1-764D-AE28-D3119C5325BF}"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88069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5F749B-0BF1-764D-AE28-D3119C5325BF}"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164830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5F749B-0BF1-764D-AE28-D3119C5325BF}"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3338904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F749B-0BF1-764D-AE28-D3119C5325BF}"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425467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5F749B-0BF1-764D-AE28-D3119C5325BF}"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2816354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5F749B-0BF1-764D-AE28-D3119C5325BF}"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F8F37C-65DB-2041-930F-C398B5470E02}" type="slidenum">
              <a:rPr lang="en-US" smtClean="0"/>
              <a:t>‹#›</a:t>
            </a:fld>
            <a:endParaRPr lang="en-US"/>
          </a:p>
        </p:txBody>
      </p:sp>
    </p:spTree>
    <p:extLst>
      <p:ext uri="{BB962C8B-B14F-4D97-AF65-F5344CB8AC3E}">
        <p14:creationId xmlns:p14="http://schemas.microsoft.com/office/powerpoint/2010/main" val="131491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D5F749B-0BF1-764D-AE28-D3119C5325BF}" type="datetimeFigureOut">
              <a:rPr lang="en-US" smtClean="0"/>
              <a:t>12/6/2023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2F8F37C-65DB-2041-930F-C398B5470E02}" type="slidenum">
              <a:rPr lang="en-US" smtClean="0"/>
              <a:t>‹#›</a:t>
            </a:fld>
            <a:endParaRPr lang="en-US"/>
          </a:p>
        </p:txBody>
      </p:sp>
    </p:spTree>
    <p:extLst>
      <p:ext uri="{BB962C8B-B14F-4D97-AF65-F5344CB8AC3E}">
        <p14:creationId xmlns:p14="http://schemas.microsoft.com/office/powerpoint/2010/main" val="272346803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hyperlink" Target="https://www.vectorstock.com/royalty-free-vector/speedometer-vector-670882" TargetMode="External"/><Relationship Id="rId3" Type="http://schemas.openxmlformats.org/officeDocument/2006/relationships/hyperlink" Target="https://media.chevrolet.com/media/ca/en/chevrolet/our-brand.html" TargetMode="External"/><Relationship Id="rId7" Type="http://schemas.openxmlformats.org/officeDocument/2006/relationships/hyperlink" Target="https://www.marketplace.org/2023/04/21/what-would-happen-if-paper-money-became-obsolete" TargetMode="External"/><Relationship Id="rId2" Type="http://schemas.openxmlformats.org/officeDocument/2006/relationships/hyperlink" Target="https://www.nissan.ca/" TargetMode="External"/><Relationship Id="rId1" Type="http://schemas.openxmlformats.org/officeDocument/2006/relationships/slideLayout" Target="../slideLayouts/slideLayout2.xml"/><Relationship Id="rId6" Type="http://schemas.openxmlformats.org/officeDocument/2006/relationships/hyperlink" Target="https://1000logos.net/toyota-logo/" TargetMode="External"/><Relationship Id="rId5" Type="http://schemas.openxmlformats.org/officeDocument/2006/relationships/hyperlink" Target="https://en.m.wikipedia.org/wiki/File:Honda.svg" TargetMode="External"/><Relationship Id="rId10" Type="http://schemas.openxmlformats.org/officeDocument/2006/relationships/hyperlink" Target="https://vimeo.com/519881274" TargetMode="External"/><Relationship Id="rId4" Type="http://schemas.openxmlformats.org/officeDocument/2006/relationships/hyperlink" Target="https://1000logos.net/pontiac-logo/" TargetMode="External"/><Relationship Id="rId9" Type="http://schemas.openxmlformats.org/officeDocument/2006/relationships/hyperlink" Target="https://pubs.nmsu.edu/_m/M227/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ECCB-F631-C676-853F-58CD3F44974A}"/>
              </a:ext>
            </a:extLst>
          </p:cNvPr>
          <p:cNvSpPr>
            <a:spLocks noGrp="1"/>
          </p:cNvSpPr>
          <p:nvPr>
            <p:ph type="ctrTitle"/>
          </p:nvPr>
        </p:nvSpPr>
        <p:spPr>
          <a:xfrm>
            <a:off x="1382973" y="1610062"/>
            <a:ext cx="9448800" cy="1825096"/>
          </a:xfrm>
        </p:spPr>
        <p:txBody>
          <a:bodyPr/>
          <a:lstStyle/>
          <a:p>
            <a:pPr algn="ctr"/>
            <a:r>
              <a:rPr lang="en-US" b="1"/>
              <a:t>Vehicle Classification Data Analysis</a:t>
            </a:r>
          </a:p>
        </p:txBody>
      </p:sp>
      <p:sp>
        <p:nvSpPr>
          <p:cNvPr id="3" name="Subtitle 2">
            <a:extLst>
              <a:ext uri="{FF2B5EF4-FFF2-40B4-BE49-F238E27FC236}">
                <a16:creationId xmlns:a16="http://schemas.microsoft.com/office/drawing/2014/main" id="{813C5599-75EB-BAE3-84C1-838021E2C6FF}"/>
              </a:ext>
            </a:extLst>
          </p:cNvPr>
          <p:cNvSpPr>
            <a:spLocks noGrp="1"/>
          </p:cNvSpPr>
          <p:nvPr>
            <p:ph type="subTitle" idx="1"/>
          </p:nvPr>
        </p:nvSpPr>
        <p:spPr>
          <a:xfrm>
            <a:off x="2997958" y="3620828"/>
            <a:ext cx="5945875" cy="3142395"/>
          </a:xfrm>
        </p:spPr>
        <p:txBody>
          <a:bodyPr vert="horz" lIns="91440" tIns="45720" rIns="91440" bIns="45720" rtlCol="0" anchor="t">
            <a:noAutofit/>
          </a:bodyPr>
          <a:lstStyle/>
          <a:p>
            <a:pPr algn="ctr"/>
            <a:r>
              <a:rPr lang="en-US" dirty="0"/>
              <a:t>Made By:</a:t>
            </a:r>
            <a:r>
              <a:rPr lang="en-US" b="1" dirty="0"/>
              <a:t> </a:t>
            </a:r>
            <a:endParaRPr lang="en-US" dirty="0"/>
          </a:p>
          <a:p>
            <a:pPr algn="ctr"/>
            <a:r>
              <a:rPr lang="en-US" b="1" dirty="0"/>
              <a:t>Group 103</a:t>
            </a:r>
            <a:br>
              <a:rPr lang="en-US" b="1" dirty="0"/>
            </a:br>
            <a:endParaRPr lang="en-US" b="1" dirty="0"/>
          </a:p>
          <a:p>
            <a:pPr algn="ctr"/>
            <a:r>
              <a:rPr lang="en-US" dirty="0"/>
              <a:t>Members</a:t>
            </a:r>
            <a:r>
              <a:rPr lang="en-US" b="1" dirty="0"/>
              <a:t>: </a:t>
            </a:r>
            <a:endParaRPr lang="en-US" b="1" dirty="0">
              <a:latin typeface="Century Gothic"/>
              <a:cs typeface="Times New Roman" panose="02020603050405020304" pitchFamily="18" charset="0"/>
            </a:endParaRPr>
          </a:p>
          <a:p>
            <a:pPr algn="ctr"/>
            <a:r>
              <a:rPr lang="en-CA" b="1" dirty="0" err="1">
                <a:effectLst/>
                <a:latin typeface="Calibri"/>
                <a:ea typeface="Calibri" panose="020F0502020204030204" pitchFamily="34" charset="0"/>
                <a:cs typeface="Times New Roman"/>
              </a:rPr>
              <a:t>Opeyemi</a:t>
            </a:r>
            <a:r>
              <a:rPr lang="en-CA" b="1" dirty="0">
                <a:effectLst/>
                <a:latin typeface="Calibri"/>
                <a:ea typeface="Calibri" panose="020F0502020204030204" pitchFamily="34" charset="0"/>
                <a:cs typeface="Times New Roman"/>
              </a:rPr>
              <a:t> </a:t>
            </a:r>
            <a:r>
              <a:rPr lang="en-CA" b="1" dirty="0" err="1">
                <a:effectLst/>
                <a:latin typeface="Calibri"/>
                <a:ea typeface="Calibri" panose="020F0502020204030204" pitchFamily="34" charset="0"/>
                <a:cs typeface="Times New Roman"/>
              </a:rPr>
              <a:t>Sanyaolu</a:t>
            </a:r>
            <a:r>
              <a:rPr lang="en-CA" b="1" dirty="0">
                <a:effectLst/>
                <a:latin typeface="Calibri"/>
                <a:ea typeface="Calibri" panose="020F0502020204030204" pitchFamily="34" charset="0"/>
                <a:cs typeface="Times New Roman"/>
              </a:rPr>
              <a:t> (30156143),</a:t>
            </a:r>
            <a:r>
              <a:rPr lang="en-CA" b="1" dirty="0">
                <a:latin typeface="Calibri"/>
                <a:ea typeface="Calibri" panose="020F0502020204030204" pitchFamily="34" charset="0"/>
                <a:cs typeface="Times New Roman"/>
              </a:rPr>
              <a:t> </a:t>
            </a:r>
            <a:endParaRPr lang="en-US" b="1" dirty="0">
              <a:latin typeface="Century Gothic" panose="020B0502020202020204"/>
              <a:ea typeface="Calibri" panose="020F0502020204030204" pitchFamily="34" charset="0"/>
              <a:cs typeface="Times New Roman"/>
            </a:endParaRPr>
          </a:p>
          <a:p>
            <a:pPr algn="ctr"/>
            <a:r>
              <a:rPr lang="en-CA" b="1" dirty="0">
                <a:effectLst/>
                <a:latin typeface="Calibri"/>
                <a:ea typeface="Calibri" panose="020F0502020204030204" pitchFamily="34" charset="0"/>
                <a:cs typeface="Times New Roman"/>
              </a:rPr>
              <a:t>Mendjemo Ngangom Gerard Ledoux (30192835),</a:t>
            </a:r>
            <a:r>
              <a:rPr lang="en-CA" b="1" dirty="0">
                <a:latin typeface="Calibri"/>
                <a:ea typeface="Calibri" panose="020F0502020204030204" pitchFamily="34" charset="0"/>
                <a:cs typeface="Times New Roman"/>
              </a:rPr>
              <a:t> </a:t>
            </a:r>
            <a:endParaRPr lang="en-US" b="1" dirty="0">
              <a:latin typeface="Century Gothic" panose="020B0502020202020204"/>
              <a:ea typeface="Calibri" panose="020F0502020204030204" pitchFamily="34" charset="0"/>
              <a:cs typeface="Times New Roman"/>
            </a:endParaRPr>
          </a:p>
          <a:p>
            <a:pPr algn="ctr"/>
            <a:r>
              <a:rPr lang="en-CA" b="1" dirty="0" err="1">
                <a:effectLst/>
                <a:latin typeface="Calibri"/>
                <a:ea typeface="Calibri" panose="020F0502020204030204" pitchFamily="34" charset="0"/>
                <a:cs typeface="Times New Roman"/>
              </a:rPr>
              <a:t>Kosy</a:t>
            </a:r>
            <a:r>
              <a:rPr lang="en-CA" b="1" dirty="0">
                <a:effectLst/>
                <a:latin typeface="Calibri"/>
                <a:ea typeface="Calibri" panose="020F0502020204030204" pitchFamily="34" charset="0"/>
                <a:cs typeface="Times New Roman"/>
              </a:rPr>
              <a:t> Onyejemezi (30189156), </a:t>
            </a:r>
            <a:r>
              <a:rPr lang="en-CA" b="1" dirty="0" err="1">
                <a:effectLst/>
                <a:latin typeface="Calibri"/>
                <a:ea typeface="Calibri" panose="020F0502020204030204" pitchFamily="34" charset="0"/>
                <a:cs typeface="Times New Roman"/>
              </a:rPr>
              <a:t>Chidera</a:t>
            </a:r>
            <a:r>
              <a:rPr lang="en-CA" b="1" dirty="0">
                <a:latin typeface="Calibri"/>
                <a:ea typeface="Calibri" panose="020F0502020204030204" pitchFamily="34" charset="0"/>
                <a:cs typeface="Times New Roman"/>
              </a:rPr>
              <a:t> </a:t>
            </a:r>
            <a:r>
              <a:rPr lang="en-CA" b="1" dirty="0" err="1">
                <a:effectLst/>
                <a:latin typeface="Calibri"/>
                <a:ea typeface="Calibri" panose="020F0502020204030204" pitchFamily="34" charset="0"/>
                <a:cs typeface="Times New Roman"/>
              </a:rPr>
              <a:t>Awiaka</a:t>
            </a:r>
            <a:r>
              <a:rPr lang="en-CA" b="1" dirty="0">
                <a:effectLst/>
                <a:latin typeface="Calibri"/>
                <a:ea typeface="Calibri" panose="020F0502020204030204" pitchFamily="34" charset="0"/>
                <a:cs typeface="Times New Roman"/>
              </a:rPr>
              <a:t> (30165302)</a:t>
            </a:r>
            <a:r>
              <a:rPr lang="en-CA" b="1" dirty="0"/>
              <a:t> </a:t>
            </a:r>
            <a:endParaRPr lang="en-US" b="1" dirty="0"/>
          </a:p>
        </p:txBody>
      </p:sp>
      <p:pic>
        <p:nvPicPr>
          <p:cNvPr id="4" name="Picture 3">
            <a:extLst>
              <a:ext uri="{FF2B5EF4-FFF2-40B4-BE49-F238E27FC236}">
                <a16:creationId xmlns:a16="http://schemas.microsoft.com/office/drawing/2014/main" id="{90B81AAC-3ED4-7442-B05E-66FEB3408EAE}"/>
              </a:ext>
            </a:extLst>
          </p:cNvPr>
          <p:cNvPicPr>
            <a:picLocks noChangeAspect="1"/>
          </p:cNvPicPr>
          <p:nvPr/>
        </p:nvPicPr>
        <p:blipFill>
          <a:blip r:embed="rId2"/>
          <a:stretch>
            <a:fillRect/>
          </a:stretch>
        </p:blipFill>
        <p:spPr>
          <a:xfrm>
            <a:off x="4055" y="0"/>
            <a:ext cx="1356154" cy="1390273"/>
          </a:xfrm>
          <a:prstGeom prst="rect">
            <a:avLst/>
          </a:prstGeom>
        </p:spPr>
      </p:pic>
      <p:pic>
        <p:nvPicPr>
          <p:cNvPr id="6" name="Picture 5">
            <a:extLst>
              <a:ext uri="{FF2B5EF4-FFF2-40B4-BE49-F238E27FC236}">
                <a16:creationId xmlns:a16="http://schemas.microsoft.com/office/drawing/2014/main" id="{E4E262FC-6D45-2732-60D5-467F42F2E914}"/>
              </a:ext>
            </a:extLst>
          </p:cNvPr>
          <p:cNvPicPr>
            <a:picLocks noChangeAspect="1"/>
          </p:cNvPicPr>
          <p:nvPr/>
        </p:nvPicPr>
        <p:blipFill>
          <a:blip r:embed="rId3"/>
          <a:stretch>
            <a:fillRect/>
          </a:stretch>
        </p:blipFill>
        <p:spPr>
          <a:xfrm>
            <a:off x="9575048" y="0"/>
            <a:ext cx="2616952" cy="1392917"/>
          </a:xfrm>
          <a:prstGeom prst="rect">
            <a:avLst/>
          </a:prstGeom>
        </p:spPr>
      </p:pic>
      <p:pic>
        <p:nvPicPr>
          <p:cNvPr id="7" name="Picture 6">
            <a:extLst>
              <a:ext uri="{FF2B5EF4-FFF2-40B4-BE49-F238E27FC236}">
                <a16:creationId xmlns:a16="http://schemas.microsoft.com/office/drawing/2014/main" id="{65D3AD21-A41D-B32E-3061-DE3A24419B5E}"/>
              </a:ext>
            </a:extLst>
          </p:cNvPr>
          <p:cNvPicPr>
            <a:picLocks noChangeAspect="1"/>
          </p:cNvPicPr>
          <p:nvPr/>
        </p:nvPicPr>
        <p:blipFill>
          <a:blip r:embed="rId4"/>
          <a:stretch>
            <a:fillRect/>
          </a:stretch>
        </p:blipFill>
        <p:spPr>
          <a:xfrm>
            <a:off x="9444691" y="5317232"/>
            <a:ext cx="2747309" cy="1540768"/>
          </a:xfrm>
          <a:prstGeom prst="rect">
            <a:avLst/>
          </a:prstGeom>
        </p:spPr>
      </p:pic>
      <p:pic>
        <p:nvPicPr>
          <p:cNvPr id="8" name="Picture 7">
            <a:extLst>
              <a:ext uri="{FF2B5EF4-FFF2-40B4-BE49-F238E27FC236}">
                <a16:creationId xmlns:a16="http://schemas.microsoft.com/office/drawing/2014/main" id="{DDCB1ED8-C790-D47A-76C5-4820A444BB3C}"/>
              </a:ext>
            </a:extLst>
          </p:cNvPr>
          <p:cNvPicPr>
            <a:picLocks noChangeAspect="1"/>
          </p:cNvPicPr>
          <p:nvPr/>
        </p:nvPicPr>
        <p:blipFill>
          <a:blip r:embed="rId5"/>
          <a:stretch>
            <a:fillRect/>
          </a:stretch>
        </p:blipFill>
        <p:spPr>
          <a:xfrm>
            <a:off x="-1" y="5199087"/>
            <a:ext cx="2670079" cy="1658913"/>
          </a:xfrm>
          <a:prstGeom prst="rect">
            <a:avLst/>
          </a:prstGeom>
        </p:spPr>
      </p:pic>
      <p:pic>
        <p:nvPicPr>
          <p:cNvPr id="9" name="Picture 8">
            <a:extLst>
              <a:ext uri="{FF2B5EF4-FFF2-40B4-BE49-F238E27FC236}">
                <a16:creationId xmlns:a16="http://schemas.microsoft.com/office/drawing/2014/main" id="{9D585C97-027A-BC04-F6BA-29E7D3888C5E}"/>
              </a:ext>
            </a:extLst>
          </p:cNvPr>
          <p:cNvPicPr>
            <a:picLocks noChangeAspect="1"/>
          </p:cNvPicPr>
          <p:nvPr/>
        </p:nvPicPr>
        <p:blipFill>
          <a:blip r:embed="rId6"/>
          <a:stretch>
            <a:fillRect/>
          </a:stretch>
        </p:blipFill>
        <p:spPr>
          <a:xfrm>
            <a:off x="4680517" y="0"/>
            <a:ext cx="2091435" cy="1388205"/>
          </a:xfrm>
          <a:prstGeom prst="rect">
            <a:avLst/>
          </a:prstGeom>
        </p:spPr>
      </p:pic>
    </p:spTree>
    <p:extLst>
      <p:ext uri="{BB962C8B-B14F-4D97-AF65-F5344CB8AC3E}">
        <p14:creationId xmlns:p14="http://schemas.microsoft.com/office/powerpoint/2010/main" val="619929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A825-F4E3-E662-8D0E-F5F23CEC8012}"/>
              </a:ext>
            </a:extLst>
          </p:cNvPr>
          <p:cNvSpPr>
            <a:spLocks noGrp="1"/>
          </p:cNvSpPr>
          <p:nvPr>
            <p:ph type="title"/>
          </p:nvPr>
        </p:nvSpPr>
        <p:spPr>
          <a:xfrm>
            <a:off x="606188" y="1139733"/>
            <a:ext cx="4878947" cy="1577356"/>
          </a:xfrm>
        </p:spPr>
        <p:txBody>
          <a:bodyPr vert="horz" lIns="91440" tIns="45720" rIns="91440" bIns="45720" rtlCol="0" anchor="b">
            <a:normAutofit/>
          </a:bodyPr>
          <a:lstStyle/>
          <a:p>
            <a:pPr algn="l"/>
            <a:r>
              <a:rPr lang="en-US" sz="4800" b="1"/>
              <a:t>Introduction</a:t>
            </a:r>
          </a:p>
        </p:txBody>
      </p:sp>
      <p:sp>
        <p:nvSpPr>
          <p:cNvPr id="3" name="Content Placeholder 2">
            <a:extLst>
              <a:ext uri="{FF2B5EF4-FFF2-40B4-BE49-F238E27FC236}">
                <a16:creationId xmlns:a16="http://schemas.microsoft.com/office/drawing/2014/main" id="{4D7DE7CB-1270-4A67-5FE6-DBB29F866DD7}"/>
              </a:ext>
            </a:extLst>
          </p:cNvPr>
          <p:cNvSpPr>
            <a:spLocks noGrp="1"/>
          </p:cNvSpPr>
          <p:nvPr>
            <p:ph idx="1"/>
          </p:nvPr>
        </p:nvSpPr>
        <p:spPr>
          <a:xfrm>
            <a:off x="685800" y="3172649"/>
            <a:ext cx="5915025" cy="4024125"/>
          </a:xfrm>
        </p:spPr>
        <p:txBody>
          <a:bodyPr vert="horz" lIns="91440" tIns="45720" rIns="91440" bIns="45720" rtlCol="0" anchor="t">
            <a:normAutofit/>
          </a:bodyPr>
          <a:lstStyle/>
          <a:p>
            <a:pPr marL="0" indent="0">
              <a:buNone/>
            </a:pPr>
            <a:r>
              <a:rPr lang="en-US" sz="2000"/>
              <a:t>Classification of vehicle data</a:t>
            </a:r>
            <a:endParaRPr lang="en-US"/>
          </a:p>
          <a:p>
            <a:r>
              <a:rPr lang="en-US" sz="2000"/>
              <a:t>Price</a:t>
            </a:r>
          </a:p>
          <a:p>
            <a:r>
              <a:rPr lang="en-US" sz="2000"/>
              <a:t>Make</a:t>
            </a:r>
          </a:p>
          <a:p>
            <a:r>
              <a:rPr lang="en-US" sz="2000"/>
              <a:t>Horsepower</a:t>
            </a:r>
          </a:p>
          <a:p>
            <a:r>
              <a:rPr lang="en-US" sz="2000"/>
              <a:t>Top speed</a:t>
            </a:r>
          </a:p>
        </p:txBody>
      </p:sp>
      <p:pic>
        <p:nvPicPr>
          <p:cNvPr id="4" name="Picture 3" descr="A close-up of several hundred dollar bills&#10;&#10;Description automatically generated">
            <a:extLst>
              <a:ext uri="{FF2B5EF4-FFF2-40B4-BE49-F238E27FC236}">
                <a16:creationId xmlns:a16="http://schemas.microsoft.com/office/drawing/2014/main" id="{CC5E4F0F-F316-CE0E-B612-542064B4B5CF}"/>
              </a:ext>
            </a:extLst>
          </p:cNvPr>
          <p:cNvPicPr>
            <a:picLocks noChangeAspect="1"/>
          </p:cNvPicPr>
          <p:nvPr/>
        </p:nvPicPr>
        <p:blipFill rotWithShape="1">
          <a:blip r:embed="rId4"/>
          <a:srcRect l="28107" r="34652" b="2"/>
          <a:stretch/>
        </p:blipFill>
        <p:spPr>
          <a:xfrm>
            <a:off x="6915151" y="2231909"/>
            <a:ext cx="2231136" cy="3986776"/>
          </a:xfrm>
          <a:prstGeom prst="rect">
            <a:avLst/>
          </a:prstGeom>
        </p:spPr>
      </p:pic>
      <p:pic>
        <p:nvPicPr>
          <p:cNvPr id="6" name="Picture 5" descr="A horse pulling a cart&#10;&#10;Description automatically generated">
            <a:extLst>
              <a:ext uri="{FF2B5EF4-FFF2-40B4-BE49-F238E27FC236}">
                <a16:creationId xmlns:a16="http://schemas.microsoft.com/office/drawing/2014/main" id="{C2B5ECDE-7F30-FD3A-FDEA-BA6EF3B15B55}"/>
              </a:ext>
            </a:extLst>
          </p:cNvPr>
          <p:cNvPicPr>
            <a:picLocks noChangeAspect="1"/>
          </p:cNvPicPr>
          <p:nvPr/>
        </p:nvPicPr>
        <p:blipFill rotWithShape="1">
          <a:blip r:embed="rId5"/>
          <a:srcRect l="24518" r="16069" b="3"/>
          <a:stretch/>
        </p:blipFill>
        <p:spPr>
          <a:xfrm>
            <a:off x="9279078" y="2231909"/>
            <a:ext cx="2226811" cy="2277383"/>
          </a:xfrm>
          <a:prstGeom prst="rect">
            <a:avLst/>
          </a:prstGeom>
        </p:spPr>
      </p:pic>
      <p:pic>
        <p:nvPicPr>
          <p:cNvPr id="5" name="Picture 4" descr="A speedometer with a red needle&#10;&#10;Description automatically generated">
            <a:extLst>
              <a:ext uri="{FF2B5EF4-FFF2-40B4-BE49-F238E27FC236}">
                <a16:creationId xmlns:a16="http://schemas.microsoft.com/office/drawing/2014/main" id="{22807CB1-2129-E3BB-9334-7B19836A97CB}"/>
              </a:ext>
            </a:extLst>
          </p:cNvPr>
          <p:cNvPicPr>
            <a:picLocks noChangeAspect="1"/>
          </p:cNvPicPr>
          <p:nvPr/>
        </p:nvPicPr>
        <p:blipFill rotWithShape="1">
          <a:blip r:embed="rId6"/>
          <a:srcRect t="3966" r="-3" b="30982"/>
          <a:stretch/>
        </p:blipFill>
        <p:spPr>
          <a:xfrm>
            <a:off x="9279077" y="4656147"/>
            <a:ext cx="2226811" cy="1562538"/>
          </a:xfrm>
          <a:prstGeom prst="rect">
            <a:avLst/>
          </a:prstGeom>
        </p:spPr>
      </p:pic>
      <p:pic>
        <p:nvPicPr>
          <p:cNvPr id="8" name="Intro">
            <a:hlinkClick r:id="" action="ppaction://media"/>
            <a:extLst>
              <a:ext uri="{FF2B5EF4-FFF2-40B4-BE49-F238E27FC236}">
                <a16:creationId xmlns:a16="http://schemas.microsoft.com/office/drawing/2014/main" id="{519426AB-C499-FD4C-1AE7-E32A47467A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18525" y="1252208"/>
            <a:ext cx="487363" cy="487363"/>
          </a:xfrm>
          <a:prstGeom prst="rect">
            <a:avLst/>
          </a:prstGeom>
        </p:spPr>
      </p:pic>
    </p:spTree>
    <p:extLst>
      <p:ext uri="{BB962C8B-B14F-4D97-AF65-F5344CB8AC3E}">
        <p14:creationId xmlns:p14="http://schemas.microsoft.com/office/powerpoint/2010/main" val="32585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839A1-8184-F6F1-DC30-7941BD15BCE4}"/>
              </a:ext>
            </a:extLst>
          </p:cNvPr>
          <p:cNvSpPr>
            <a:spLocks noGrp="1"/>
          </p:cNvSpPr>
          <p:nvPr>
            <p:ph type="title"/>
          </p:nvPr>
        </p:nvSpPr>
        <p:spPr>
          <a:xfrm>
            <a:off x="381076" y="1185784"/>
            <a:ext cx="7492090" cy="1825063"/>
          </a:xfrm>
        </p:spPr>
        <p:txBody>
          <a:bodyPr vert="horz" lIns="91440" tIns="45720" rIns="91440" bIns="45720" rtlCol="0" anchor="b">
            <a:normAutofit/>
          </a:bodyPr>
          <a:lstStyle/>
          <a:p>
            <a:pPr algn="l"/>
            <a:r>
              <a:rPr lang="en-US" sz="3600" b="1"/>
              <a:t>Graphical </a:t>
            </a:r>
            <a:br>
              <a:rPr lang="en-US" sz="3600" b="1"/>
            </a:br>
            <a:r>
              <a:rPr lang="en-US" sz="3600" b="1"/>
              <a:t>Data Analysis </a:t>
            </a:r>
            <a:br>
              <a:rPr lang="en-US" sz="3600" b="1"/>
            </a:br>
            <a:r>
              <a:rPr lang="en-US" sz="3600" b="1"/>
              <a:t>Pt1 </a:t>
            </a:r>
          </a:p>
        </p:txBody>
      </p:sp>
      <p:sp>
        <p:nvSpPr>
          <p:cNvPr id="27" name="Content Placeholder 12">
            <a:extLst>
              <a:ext uri="{FF2B5EF4-FFF2-40B4-BE49-F238E27FC236}">
                <a16:creationId xmlns:a16="http://schemas.microsoft.com/office/drawing/2014/main" id="{83450E11-EC86-4711-3BD5-37E5A572B53D}"/>
              </a:ext>
            </a:extLst>
          </p:cNvPr>
          <p:cNvSpPr>
            <a:spLocks noGrp="1"/>
          </p:cNvSpPr>
          <p:nvPr>
            <p:ph idx="1"/>
          </p:nvPr>
        </p:nvSpPr>
        <p:spPr>
          <a:xfrm>
            <a:off x="380924" y="3240888"/>
            <a:ext cx="4967406" cy="2773081"/>
          </a:xfrm>
        </p:spPr>
        <p:txBody>
          <a:bodyPr vert="horz" lIns="91440" tIns="45720" rIns="91440" bIns="45720" rtlCol="0" anchor="t">
            <a:normAutofit/>
          </a:bodyPr>
          <a:lstStyle/>
          <a:p>
            <a:pPr marL="0" indent="0">
              <a:buNone/>
            </a:pPr>
            <a:r>
              <a:rPr lang="en-US" b="1"/>
              <a:t>Histogram:</a:t>
            </a:r>
          </a:p>
          <a:p>
            <a:r>
              <a:rPr lang="en-US"/>
              <a:t>Price vs Frequency</a:t>
            </a:r>
          </a:p>
          <a:p>
            <a:r>
              <a:rPr lang="en-US"/>
              <a:t>Overseas(blue) vs American(red)</a:t>
            </a:r>
          </a:p>
          <a:p>
            <a:endParaRPr lang="en-US"/>
          </a:p>
          <a:p>
            <a:pPr marL="0" indent="0">
              <a:buNone/>
            </a:pPr>
            <a:r>
              <a:rPr lang="en-US" b="1"/>
              <a:t>Scatter plot:</a:t>
            </a:r>
          </a:p>
          <a:p>
            <a:r>
              <a:rPr lang="en-US"/>
              <a:t>Horsepower vs Price</a:t>
            </a:r>
          </a:p>
        </p:txBody>
      </p:sp>
      <p:pic>
        <p:nvPicPr>
          <p:cNvPr id="9" name="Content Placeholder 8" descr="A graph of a graph with red and blue triangles&#10;&#10;Description automatically generated">
            <a:extLst>
              <a:ext uri="{FF2B5EF4-FFF2-40B4-BE49-F238E27FC236}">
                <a16:creationId xmlns:a16="http://schemas.microsoft.com/office/drawing/2014/main" id="{6C436841-CC10-FB26-0A64-4490030FF920}"/>
              </a:ext>
            </a:extLst>
          </p:cNvPr>
          <p:cNvPicPr>
            <a:picLocks noChangeAspect="1"/>
          </p:cNvPicPr>
          <p:nvPr/>
        </p:nvPicPr>
        <p:blipFill rotWithShape="1">
          <a:blip r:embed="rId5">
            <a:extLst>
              <a:ext uri="{28A0092B-C50C-407E-A947-70E740481C1C}">
                <a14:useLocalDpi xmlns:a14="http://schemas.microsoft.com/office/drawing/2010/main" val="0"/>
              </a:ext>
            </a:extLst>
          </a:blip>
          <a:srcRect t="17956" r="-4" b="-4"/>
          <a:stretch/>
        </p:blipFill>
        <p:spPr>
          <a:xfrm>
            <a:off x="7861237" y="3565554"/>
            <a:ext cx="4330763" cy="3292445"/>
          </a:xfrm>
          <a:prstGeom prst="rect">
            <a:avLst/>
          </a:prstGeom>
        </p:spPr>
      </p:pic>
      <p:pic>
        <p:nvPicPr>
          <p:cNvPr id="10" name="Picture 9">
            <a:extLst>
              <a:ext uri="{FF2B5EF4-FFF2-40B4-BE49-F238E27FC236}">
                <a16:creationId xmlns:a16="http://schemas.microsoft.com/office/drawing/2014/main" id="{CDF17009-C75C-0906-AD82-1BF4DF7F9C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1237" y="-8543"/>
            <a:ext cx="4330763" cy="3437543"/>
          </a:xfrm>
          <a:prstGeom prst="rect">
            <a:avLst/>
          </a:prstGeom>
        </p:spPr>
      </p:pic>
      <p:pic>
        <p:nvPicPr>
          <p:cNvPr id="30" name="Audio 29">
            <a:extLst>
              <a:ext uri="{FF2B5EF4-FFF2-40B4-BE49-F238E27FC236}">
                <a16:creationId xmlns:a16="http://schemas.microsoft.com/office/drawing/2014/main" id="{3EB62DD9-3A31-9217-5140-AA28D536F1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41509" y="210972"/>
            <a:ext cx="812800" cy="812800"/>
          </a:xfrm>
          <a:prstGeom prst="rect">
            <a:avLst/>
          </a:prstGeom>
        </p:spPr>
      </p:pic>
    </p:spTree>
    <p:extLst>
      <p:ext uri="{BB962C8B-B14F-4D97-AF65-F5344CB8AC3E}">
        <p14:creationId xmlns:p14="http://schemas.microsoft.com/office/powerpoint/2010/main" val="1269656467"/>
      </p:ext>
    </p:extLst>
  </p:cSld>
  <p:clrMapOvr>
    <a:masterClrMapping/>
  </p:clrMapOvr>
  <mc:AlternateContent xmlns:mc="http://schemas.openxmlformats.org/markup-compatibility/2006" xmlns:p14="http://schemas.microsoft.com/office/powerpoint/2010/main">
    <mc:Choice Requires="p14">
      <p:transition spd="slow" p14:dur="2000" advTm="32918"/>
    </mc:Choice>
    <mc:Fallback xmlns="">
      <p:transition spd="slow" advTm="32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6034736-54B6-CA84-7129-096E0B01EAD9}"/>
              </a:ext>
            </a:extLst>
          </p:cNvPr>
          <p:cNvSpPr>
            <a:spLocks noGrp="1"/>
          </p:cNvSpPr>
          <p:nvPr>
            <p:ph type="title"/>
          </p:nvPr>
        </p:nvSpPr>
        <p:spPr>
          <a:xfrm>
            <a:off x="572067" y="1310285"/>
            <a:ext cx="4023131" cy="1725304"/>
          </a:xfrm>
        </p:spPr>
        <p:txBody>
          <a:bodyPr anchor="b">
            <a:normAutofit/>
          </a:bodyPr>
          <a:lstStyle/>
          <a:p>
            <a:pPr algn="l"/>
            <a:r>
              <a:rPr lang="en-US" sz="3600" b="1"/>
              <a:t>Graphical DATA Analysis pt 2</a:t>
            </a:r>
          </a:p>
        </p:txBody>
      </p:sp>
      <p:sp>
        <p:nvSpPr>
          <p:cNvPr id="3" name="Content Placeholder 2">
            <a:extLst>
              <a:ext uri="{FF2B5EF4-FFF2-40B4-BE49-F238E27FC236}">
                <a16:creationId xmlns:a16="http://schemas.microsoft.com/office/drawing/2014/main" id="{DAD48575-855C-A8D7-EC06-5820FEFABA0F}"/>
              </a:ext>
            </a:extLst>
          </p:cNvPr>
          <p:cNvSpPr>
            <a:spLocks noGrp="1"/>
          </p:cNvSpPr>
          <p:nvPr>
            <p:ph idx="1"/>
          </p:nvPr>
        </p:nvSpPr>
        <p:spPr>
          <a:xfrm>
            <a:off x="617561" y="3615618"/>
            <a:ext cx="3977639" cy="3854112"/>
          </a:xfrm>
        </p:spPr>
        <p:txBody>
          <a:bodyPr vert="horz" lIns="91440" tIns="45720" rIns="91440" bIns="45720" rtlCol="0" anchor="t">
            <a:normAutofit/>
          </a:bodyPr>
          <a:lstStyle/>
          <a:p>
            <a:pPr marL="0" indent="0">
              <a:buFont typeface="Arial" panose="020B0604020202020204" pitchFamily="34" charset="0"/>
              <a:buNone/>
            </a:pPr>
            <a:r>
              <a:rPr lang="en-US" b="1" dirty="0"/>
              <a:t>Scatter plot:</a:t>
            </a:r>
          </a:p>
          <a:p>
            <a:r>
              <a:rPr lang="en-US" dirty="0"/>
              <a:t>Top speed vs Price</a:t>
            </a:r>
          </a:p>
          <a:p>
            <a:r>
              <a:rPr lang="en-US" dirty="0"/>
              <a:t>Greater top speed does not always mean more expensive</a:t>
            </a:r>
          </a:p>
          <a:p>
            <a:r>
              <a:rPr lang="en-US" dirty="0"/>
              <a:t>Overseas generally more expensive</a:t>
            </a:r>
          </a:p>
          <a:p>
            <a:endParaRPr lang="en-US" b="1"/>
          </a:p>
        </p:txBody>
      </p:sp>
      <p:pic>
        <p:nvPicPr>
          <p:cNvPr id="4" name="Picture 3" descr="A graph of a graph of speed and speed&#10;&#10;Description automatically generated with medium confidence">
            <a:extLst>
              <a:ext uri="{FF2B5EF4-FFF2-40B4-BE49-F238E27FC236}">
                <a16:creationId xmlns:a16="http://schemas.microsoft.com/office/drawing/2014/main" id="{6DC2D826-3479-5880-5347-B3400B2BC0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117" y="1529554"/>
            <a:ext cx="6533501" cy="4883791"/>
          </a:xfrm>
          <a:prstGeom prst="rect">
            <a:avLst/>
          </a:prstGeom>
        </p:spPr>
      </p:pic>
      <p:pic>
        <p:nvPicPr>
          <p:cNvPr id="24" name="Audio 23">
            <a:extLst>
              <a:ext uri="{FF2B5EF4-FFF2-40B4-BE49-F238E27FC236}">
                <a16:creationId xmlns:a16="http://schemas.microsoft.com/office/drawing/2014/main" id="{D6863D4A-03AF-D195-3411-3A5EBC324A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08793" y="506673"/>
            <a:ext cx="812800" cy="812800"/>
          </a:xfrm>
          <a:prstGeom prst="rect">
            <a:avLst/>
          </a:prstGeom>
        </p:spPr>
      </p:pic>
    </p:spTree>
    <p:extLst>
      <p:ext uri="{BB962C8B-B14F-4D97-AF65-F5344CB8AC3E}">
        <p14:creationId xmlns:p14="http://schemas.microsoft.com/office/powerpoint/2010/main" val="2373963357"/>
      </p:ext>
    </p:extLst>
  </p:cSld>
  <p:clrMapOvr>
    <a:masterClrMapping/>
  </p:clrMapOvr>
  <mc:AlternateContent xmlns:mc="http://schemas.openxmlformats.org/markup-compatibility/2006" xmlns:p14="http://schemas.microsoft.com/office/powerpoint/2010/main">
    <mc:Choice Requires="p14">
      <p:transition spd="slow" p14:dur="2000" advTm="27414"/>
    </mc:Choice>
    <mc:Fallback xmlns="">
      <p:transition spd="slow" advTm="27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E09E-EAFF-AEB9-DF1A-E00EC4971F13}"/>
              </a:ext>
            </a:extLst>
          </p:cNvPr>
          <p:cNvSpPr>
            <a:spLocks noGrp="1"/>
          </p:cNvSpPr>
          <p:nvPr>
            <p:ph type="title"/>
          </p:nvPr>
        </p:nvSpPr>
        <p:spPr>
          <a:xfrm>
            <a:off x="1356816" y="480092"/>
            <a:ext cx="9052787" cy="1293028"/>
          </a:xfrm>
        </p:spPr>
        <p:txBody>
          <a:bodyPr/>
          <a:lstStyle/>
          <a:p>
            <a:r>
              <a:rPr lang="en-US" b="1"/>
              <a:t>SELECTION OF K VALUE AND SCALER</a:t>
            </a:r>
            <a:endParaRPr lang="en-US"/>
          </a:p>
        </p:txBody>
      </p:sp>
      <p:pic>
        <p:nvPicPr>
          <p:cNvPr id="5" name="Picture 4" descr="A graph with red and blue dots&#10;&#10;Description automatically generated">
            <a:extLst>
              <a:ext uri="{FF2B5EF4-FFF2-40B4-BE49-F238E27FC236}">
                <a16:creationId xmlns:a16="http://schemas.microsoft.com/office/drawing/2014/main" id="{285E4FBE-891C-5FBD-B4C7-90BC8B2D04A6}"/>
              </a:ext>
            </a:extLst>
          </p:cNvPr>
          <p:cNvPicPr>
            <a:picLocks noChangeAspect="1"/>
          </p:cNvPicPr>
          <p:nvPr/>
        </p:nvPicPr>
        <p:blipFill>
          <a:blip r:embed="rId4"/>
          <a:stretch>
            <a:fillRect/>
          </a:stretch>
        </p:blipFill>
        <p:spPr>
          <a:xfrm>
            <a:off x="267205" y="1935098"/>
            <a:ext cx="5609228" cy="4444853"/>
          </a:xfrm>
          <a:prstGeom prst="rect">
            <a:avLst/>
          </a:prstGeom>
        </p:spPr>
      </p:pic>
      <p:pic>
        <p:nvPicPr>
          <p:cNvPr id="7" name="Picture 6" descr="A graph with red and blue dots&#10;&#10;Description automatically generated">
            <a:extLst>
              <a:ext uri="{FF2B5EF4-FFF2-40B4-BE49-F238E27FC236}">
                <a16:creationId xmlns:a16="http://schemas.microsoft.com/office/drawing/2014/main" id="{76B01445-C1E1-76F1-66FF-A872A0F88AF5}"/>
              </a:ext>
            </a:extLst>
          </p:cNvPr>
          <p:cNvPicPr>
            <a:picLocks noChangeAspect="1"/>
          </p:cNvPicPr>
          <p:nvPr/>
        </p:nvPicPr>
        <p:blipFill>
          <a:blip r:embed="rId5"/>
          <a:stretch>
            <a:fillRect/>
          </a:stretch>
        </p:blipFill>
        <p:spPr>
          <a:xfrm>
            <a:off x="6100550" y="1931869"/>
            <a:ext cx="5688841" cy="4450022"/>
          </a:xfrm>
          <a:prstGeom prst="rect">
            <a:avLst/>
          </a:prstGeom>
        </p:spPr>
      </p:pic>
      <p:pic>
        <p:nvPicPr>
          <p:cNvPr id="4" name="ENDG 319 - Cure 5 audio-1">
            <a:hlinkClick r:id="" action="ppaction://media"/>
            <a:extLst>
              <a:ext uri="{FF2B5EF4-FFF2-40B4-BE49-F238E27FC236}">
                <a16:creationId xmlns:a16="http://schemas.microsoft.com/office/drawing/2014/main" id="{2D44015B-A20B-1CC1-E79C-63B56AB548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2029" y="882924"/>
            <a:ext cx="487362" cy="487363"/>
          </a:xfrm>
          <a:prstGeom prst="rect">
            <a:avLst/>
          </a:prstGeom>
        </p:spPr>
      </p:pic>
    </p:spTree>
    <p:extLst>
      <p:ext uri="{BB962C8B-B14F-4D97-AF65-F5344CB8AC3E}">
        <p14:creationId xmlns:p14="http://schemas.microsoft.com/office/powerpoint/2010/main" val="277672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D74D-EBAB-1B2A-B5BD-5761CB6E7BA4}"/>
              </a:ext>
            </a:extLst>
          </p:cNvPr>
          <p:cNvSpPr>
            <a:spLocks noGrp="1"/>
          </p:cNvSpPr>
          <p:nvPr>
            <p:ph type="title"/>
          </p:nvPr>
        </p:nvSpPr>
        <p:spPr>
          <a:xfrm>
            <a:off x="-46881" y="3131152"/>
            <a:ext cx="6050185" cy="1804819"/>
          </a:xfrm>
        </p:spPr>
        <p:txBody>
          <a:bodyPr>
            <a:normAutofit/>
          </a:bodyPr>
          <a:lstStyle/>
          <a:p>
            <a:pPr algn="ctr"/>
            <a:r>
              <a:rPr lang="en-US" b="1"/>
              <a:t>Confusion Matrix</a:t>
            </a:r>
          </a:p>
        </p:txBody>
      </p:sp>
      <p:pic>
        <p:nvPicPr>
          <p:cNvPr id="3" name="Content Placeholder 2" descr="A screenshot of a computer program&#10;&#10;Description automatically generated">
            <a:extLst>
              <a:ext uri="{FF2B5EF4-FFF2-40B4-BE49-F238E27FC236}">
                <a16:creationId xmlns:a16="http://schemas.microsoft.com/office/drawing/2014/main" id="{659F74B6-6C36-4100-FE72-4BB468DBBC41}"/>
              </a:ext>
            </a:extLst>
          </p:cNvPr>
          <p:cNvPicPr>
            <a:picLocks noGrp="1" noChangeAspect="1"/>
          </p:cNvPicPr>
          <p:nvPr>
            <p:ph idx="1"/>
          </p:nvPr>
        </p:nvPicPr>
        <p:blipFill>
          <a:blip r:embed="rId4"/>
          <a:stretch>
            <a:fillRect/>
          </a:stretch>
        </p:blipFill>
        <p:spPr>
          <a:xfrm>
            <a:off x="6095241" y="1661244"/>
            <a:ext cx="5588036" cy="4807164"/>
          </a:xfrm>
        </p:spPr>
      </p:pic>
      <p:pic>
        <p:nvPicPr>
          <p:cNvPr id="5" name="confusion matrix">
            <a:hlinkClick r:id="" action="ppaction://media"/>
            <a:extLst>
              <a:ext uri="{FF2B5EF4-FFF2-40B4-BE49-F238E27FC236}">
                <a16:creationId xmlns:a16="http://schemas.microsoft.com/office/drawing/2014/main" id="{D2EC566D-D9CD-5CD5-0B54-71B9004F3A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5914" y="883788"/>
            <a:ext cx="487363" cy="487363"/>
          </a:xfrm>
          <a:prstGeom prst="rect">
            <a:avLst/>
          </a:prstGeom>
        </p:spPr>
      </p:pic>
    </p:spTree>
    <p:extLst>
      <p:ext uri="{BB962C8B-B14F-4D97-AF65-F5344CB8AC3E}">
        <p14:creationId xmlns:p14="http://schemas.microsoft.com/office/powerpoint/2010/main" val="390025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8E050DCD-EEC1-EEC5-30D9-00A1A27486C5}"/>
              </a:ext>
            </a:extLst>
          </p:cNvPr>
          <p:cNvPicPr>
            <a:picLocks noChangeAspect="1"/>
          </p:cNvPicPr>
          <p:nvPr/>
        </p:nvPicPr>
        <p:blipFill>
          <a:blip r:embed="rId4"/>
          <a:stretch>
            <a:fillRect/>
          </a:stretch>
        </p:blipFill>
        <p:spPr>
          <a:xfrm>
            <a:off x="5896708" y="1896799"/>
            <a:ext cx="5752123" cy="4256247"/>
          </a:xfrm>
          <a:prstGeom prst="rect">
            <a:avLst/>
          </a:prstGeom>
        </p:spPr>
      </p:pic>
      <p:sp>
        <p:nvSpPr>
          <p:cNvPr id="8" name="Title 1">
            <a:extLst>
              <a:ext uri="{FF2B5EF4-FFF2-40B4-BE49-F238E27FC236}">
                <a16:creationId xmlns:a16="http://schemas.microsoft.com/office/drawing/2014/main" id="{036863D1-D0A8-E650-AA09-83EC4E4B6CF4}"/>
              </a:ext>
            </a:extLst>
          </p:cNvPr>
          <p:cNvSpPr>
            <a:spLocks noGrp="1"/>
          </p:cNvSpPr>
          <p:nvPr>
            <p:ph type="title"/>
          </p:nvPr>
        </p:nvSpPr>
        <p:spPr>
          <a:xfrm>
            <a:off x="-46881" y="3131152"/>
            <a:ext cx="6050185" cy="1804819"/>
          </a:xfrm>
        </p:spPr>
        <p:txBody>
          <a:bodyPr>
            <a:normAutofit/>
          </a:bodyPr>
          <a:lstStyle/>
          <a:p>
            <a:pPr algn="ctr"/>
            <a:r>
              <a:rPr lang="en-US" b="1"/>
              <a:t>MODEL TESTING &amp; CONCLUSION</a:t>
            </a:r>
            <a:endParaRPr lang="en-US"/>
          </a:p>
        </p:txBody>
      </p:sp>
      <p:pic>
        <p:nvPicPr>
          <p:cNvPr id="3" name="Conclusion">
            <a:hlinkClick r:id="" action="ppaction://media"/>
            <a:extLst>
              <a:ext uri="{FF2B5EF4-FFF2-40B4-BE49-F238E27FC236}">
                <a16:creationId xmlns:a16="http://schemas.microsoft.com/office/drawing/2014/main" id="{90A4D62A-99A6-4728-31CC-3BC64CFBC5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1468" y="1002042"/>
            <a:ext cx="487363" cy="487363"/>
          </a:xfrm>
          <a:prstGeom prst="rect">
            <a:avLst/>
          </a:prstGeom>
        </p:spPr>
      </p:pic>
    </p:spTree>
    <p:extLst>
      <p:ext uri="{BB962C8B-B14F-4D97-AF65-F5344CB8AC3E}">
        <p14:creationId xmlns:p14="http://schemas.microsoft.com/office/powerpoint/2010/main" val="421302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CFC6-B290-2785-8338-F9C02451AF83}"/>
              </a:ext>
            </a:extLst>
          </p:cNvPr>
          <p:cNvSpPr>
            <a:spLocks noGrp="1"/>
          </p:cNvSpPr>
          <p:nvPr>
            <p:ph type="title"/>
          </p:nvPr>
        </p:nvSpPr>
        <p:spPr>
          <a:xfrm>
            <a:off x="579120" y="639315"/>
            <a:ext cx="3886200" cy="1293028"/>
          </a:xfrm>
        </p:spPr>
        <p:txBody>
          <a:bodyPr/>
          <a:lstStyle/>
          <a:p>
            <a:r>
              <a:rPr lang="en-US"/>
              <a:t>References</a:t>
            </a:r>
          </a:p>
        </p:txBody>
      </p:sp>
      <p:sp>
        <p:nvSpPr>
          <p:cNvPr id="3" name="Content Placeholder 2">
            <a:extLst>
              <a:ext uri="{FF2B5EF4-FFF2-40B4-BE49-F238E27FC236}">
                <a16:creationId xmlns:a16="http://schemas.microsoft.com/office/drawing/2014/main" id="{C333D4C1-5508-EE73-D81D-605476DD6AD4}"/>
              </a:ext>
            </a:extLst>
          </p:cNvPr>
          <p:cNvSpPr>
            <a:spLocks noGrp="1"/>
          </p:cNvSpPr>
          <p:nvPr>
            <p:ph idx="1"/>
          </p:nvPr>
        </p:nvSpPr>
        <p:spPr/>
        <p:txBody>
          <a:bodyPr>
            <a:normAutofit fontScale="62500" lnSpcReduction="20000"/>
          </a:bodyPr>
          <a:lstStyle/>
          <a:p>
            <a:r>
              <a:rPr lang="en-CA" b="0" i="0" dirty="0">
                <a:effectLst/>
                <a:latin typeface="Calibri" panose="020F0502020204030204" pitchFamily="34" charset="0"/>
              </a:rPr>
              <a:t>“Cars, Trucks, SUVs, Electric Vehicles, Crossovers &amp; Sedans | Nissan Canada,” </a:t>
            </a:r>
            <a:r>
              <a:rPr lang="en-CA" b="0" i="1" dirty="0">
                <a:effectLst/>
                <a:latin typeface="Calibri" panose="020F0502020204030204" pitchFamily="34" charset="0"/>
              </a:rPr>
              <a:t>Nissan</a:t>
            </a:r>
            <a:r>
              <a:rPr lang="en-CA" b="0" i="0" dirty="0">
                <a:effectLst/>
                <a:latin typeface="Calibri" panose="020F0502020204030204" pitchFamily="34" charset="0"/>
              </a:rPr>
              <a:t>. </a:t>
            </a:r>
            <a:r>
              <a:rPr lang="en-CA" b="0" i="0" dirty="0">
                <a:effectLst/>
                <a:latin typeface="Calibri" panose="020F0502020204030204" pitchFamily="34" charset="0"/>
                <a:hlinkClick r:id="rId2"/>
              </a:rPr>
              <a:t>https://www.nissan.ca/</a:t>
            </a:r>
            <a:endParaRPr lang="en-CA" b="0" i="0" dirty="0">
              <a:effectLst/>
              <a:latin typeface="Calibri" panose="020F0502020204030204" pitchFamily="34" charset="0"/>
            </a:endParaRPr>
          </a:p>
          <a:p>
            <a:r>
              <a:rPr lang="en-CA" b="0" i="0" dirty="0">
                <a:effectLst/>
                <a:latin typeface="Calibri" panose="020F0502020204030204" pitchFamily="34" charset="0"/>
              </a:rPr>
              <a:t>“Site Maintenance,” </a:t>
            </a:r>
            <a:r>
              <a:rPr lang="en-CA" b="0" i="1" dirty="0">
                <a:effectLst/>
                <a:latin typeface="Calibri" panose="020F0502020204030204" pitchFamily="34" charset="0"/>
              </a:rPr>
              <a:t>media.chevrolet.com</a:t>
            </a:r>
            <a:r>
              <a:rPr lang="en-CA" b="0" i="0" dirty="0">
                <a:effectLst/>
                <a:latin typeface="Calibri" panose="020F0502020204030204" pitchFamily="34" charset="0"/>
              </a:rPr>
              <a:t>. </a:t>
            </a:r>
            <a:r>
              <a:rPr lang="en-CA" b="0" i="0" dirty="0">
                <a:effectLst/>
                <a:latin typeface="Calibri" panose="020F0502020204030204" pitchFamily="34" charset="0"/>
                <a:hlinkClick r:id="rId3"/>
              </a:rPr>
              <a:t>https://media.chevrolet.com/media/ca/en/chevrolet/our-brand.html</a:t>
            </a:r>
            <a:endParaRPr lang="en-CA" b="0" i="0" dirty="0">
              <a:effectLst/>
              <a:latin typeface="Calibri" panose="020F0502020204030204" pitchFamily="34" charset="0"/>
            </a:endParaRPr>
          </a:p>
          <a:p>
            <a:r>
              <a:rPr lang="en-CA" b="0" i="0" dirty="0">
                <a:effectLst/>
                <a:latin typeface="Calibri" panose="020F0502020204030204" pitchFamily="34" charset="0"/>
              </a:rPr>
              <a:t>“Pontiac Logo and symbol, meaning, history, PNG, brand.” </a:t>
            </a:r>
            <a:r>
              <a:rPr lang="en-CA" b="0" i="0" dirty="0">
                <a:effectLst/>
                <a:latin typeface="Calibri" panose="020F0502020204030204" pitchFamily="34" charset="0"/>
                <a:hlinkClick r:id="rId4"/>
              </a:rPr>
              <a:t>https://1000logos.net/pontiac-logo/</a:t>
            </a:r>
            <a:endParaRPr lang="en-CA" b="0" i="0" dirty="0">
              <a:effectLst/>
              <a:latin typeface="Calibri" panose="020F0502020204030204" pitchFamily="34" charset="0"/>
            </a:endParaRPr>
          </a:p>
          <a:p>
            <a:r>
              <a:rPr lang="en-CA" b="0" i="0" dirty="0">
                <a:effectLst/>
                <a:latin typeface="Calibri" panose="020F0502020204030204" pitchFamily="34" charset="0"/>
              </a:rPr>
              <a:t>“File:Honda.svg - Wikipedia,” </a:t>
            </a:r>
            <a:r>
              <a:rPr lang="en-CA" b="0" i="1" dirty="0">
                <a:effectLst/>
                <a:latin typeface="Calibri" panose="020F0502020204030204" pitchFamily="34" charset="0"/>
              </a:rPr>
              <a:t>commons.wikimedia.org</a:t>
            </a:r>
            <a:r>
              <a:rPr lang="en-CA" b="0" i="0" dirty="0">
                <a:effectLst/>
                <a:latin typeface="Calibri" panose="020F0502020204030204" pitchFamily="34" charset="0"/>
              </a:rPr>
              <a:t>, Nov. 27, 2020. </a:t>
            </a:r>
            <a:r>
              <a:rPr lang="en-CA" b="0" i="0" dirty="0">
                <a:effectLst/>
                <a:latin typeface="Calibri" panose="020F0502020204030204" pitchFamily="34" charset="0"/>
                <a:hlinkClick r:id="rId5"/>
              </a:rPr>
              <a:t>https://en.m.wikipedia.org/wiki/File:Honda.svg</a:t>
            </a:r>
            <a:endParaRPr lang="en-CA" b="0" i="0" dirty="0">
              <a:effectLst/>
              <a:latin typeface="Calibri" panose="020F0502020204030204" pitchFamily="34" charset="0"/>
            </a:endParaRPr>
          </a:p>
          <a:p>
            <a:r>
              <a:rPr lang="en-CA" b="0" i="0" dirty="0">
                <a:effectLst/>
                <a:latin typeface="Calibri" panose="020F0502020204030204" pitchFamily="34" charset="0"/>
              </a:rPr>
              <a:t>Toyota logo, “Toyota logo and symbol, meaning, history, PNG,” </a:t>
            </a:r>
            <a:r>
              <a:rPr lang="en-CA" b="0" i="1" dirty="0">
                <a:effectLst/>
                <a:latin typeface="Calibri" panose="020F0502020204030204" pitchFamily="34" charset="0"/>
              </a:rPr>
              <a:t>1000logos.net</a:t>
            </a:r>
            <a:r>
              <a:rPr lang="en-CA" b="0" i="0" dirty="0">
                <a:effectLst/>
                <a:latin typeface="Calibri" panose="020F0502020204030204" pitchFamily="34" charset="0"/>
              </a:rPr>
              <a:t>, Feb. 28, 2018. </a:t>
            </a:r>
            <a:r>
              <a:rPr lang="en-CA" b="0" i="0" dirty="0">
                <a:effectLst/>
                <a:latin typeface="Calibri" panose="020F0502020204030204" pitchFamily="34" charset="0"/>
                <a:hlinkClick r:id="rId6"/>
              </a:rPr>
              <a:t>https://1000logos.net/toyota-logo/</a:t>
            </a:r>
            <a:endParaRPr lang="en-CA" b="0" i="0" dirty="0">
              <a:effectLst/>
              <a:latin typeface="Calibri" panose="020F0502020204030204" pitchFamily="34" charset="0"/>
            </a:endParaRPr>
          </a:p>
          <a:p>
            <a:pPr algn="l"/>
            <a:endParaRPr lang="en-CA" b="0" i="0" dirty="0">
              <a:solidFill>
                <a:srgbClr val="2C3E50"/>
              </a:solidFill>
              <a:effectLst/>
              <a:latin typeface="Calibri" panose="020F0502020204030204" pitchFamily="34" charset="0"/>
            </a:endParaRPr>
          </a:p>
          <a:p>
            <a:pPr algn="l"/>
            <a:r>
              <a:rPr lang="en-CA" b="0" i="0" dirty="0">
                <a:effectLst/>
                <a:latin typeface="Roboto" panose="02000000000000000000" pitchFamily="2" charset="0"/>
              </a:rPr>
              <a:t>J. Nguyen, “What would happen if paper money became obsolete?,” </a:t>
            </a:r>
            <a:r>
              <a:rPr lang="en-CA" b="0" i="1" dirty="0">
                <a:effectLst/>
                <a:latin typeface="Roboto" panose="02000000000000000000" pitchFamily="2" charset="0"/>
              </a:rPr>
              <a:t>Marketplace</a:t>
            </a:r>
            <a:r>
              <a:rPr lang="en-CA" b="0" i="0" dirty="0">
                <a:effectLst/>
                <a:latin typeface="Roboto" panose="02000000000000000000" pitchFamily="2" charset="0"/>
              </a:rPr>
              <a:t>, Apr. 21, 2023. </a:t>
            </a:r>
            <a:r>
              <a:rPr lang="en-CA" b="0" i="0" dirty="0">
                <a:effectLst/>
                <a:latin typeface="Roboto" panose="02000000000000000000" pitchFamily="2" charset="0"/>
                <a:hlinkClick r:id="rId7"/>
              </a:rPr>
              <a:t>https://www.marketplace.org/2023/04/21/what-would-happen-if-paper-money-became-obsolete</a:t>
            </a:r>
            <a:endParaRPr lang="en-CA" b="0" i="0" dirty="0">
              <a:effectLst/>
              <a:latin typeface="Roboto" panose="02000000000000000000" pitchFamily="2" charset="0"/>
            </a:endParaRPr>
          </a:p>
          <a:p>
            <a:pPr algn="l"/>
            <a:endParaRPr lang="en-CA" b="0" i="0" dirty="0">
              <a:effectLst/>
              <a:latin typeface="Roboto" panose="02000000000000000000" pitchFamily="2" charset="0"/>
            </a:endParaRPr>
          </a:p>
          <a:p>
            <a:r>
              <a:rPr lang="en-CA" b="0" i="0" dirty="0">
                <a:effectLst/>
                <a:latin typeface="Calibri" panose="020F0502020204030204" pitchFamily="34" charset="0"/>
              </a:rPr>
              <a:t>“Speedometer vector image on </a:t>
            </a:r>
            <a:r>
              <a:rPr lang="en-CA" b="0" i="0" dirty="0" err="1">
                <a:effectLst/>
                <a:latin typeface="Calibri" panose="020F0502020204030204" pitchFamily="34" charset="0"/>
              </a:rPr>
              <a:t>VectorStock</a:t>
            </a:r>
            <a:r>
              <a:rPr lang="en-CA" b="0" i="0" dirty="0">
                <a:effectLst/>
                <a:latin typeface="Calibri" panose="020F0502020204030204" pitchFamily="34" charset="0"/>
              </a:rPr>
              <a:t>,” </a:t>
            </a:r>
            <a:r>
              <a:rPr lang="en-CA" b="0" i="1" dirty="0" err="1">
                <a:effectLst/>
                <a:latin typeface="Calibri" panose="020F0502020204030204" pitchFamily="34" charset="0"/>
              </a:rPr>
              <a:t>VectorStock</a:t>
            </a:r>
            <a:r>
              <a:rPr lang="en-CA" b="0" i="0" dirty="0">
                <a:effectLst/>
                <a:latin typeface="Calibri" panose="020F0502020204030204" pitchFamily="34" charset="0"/>
              </a:rPr>
              <a:t>. </a:t>
            </a:r>
            <a:r>
              <a:rPr lang="en-CA" b="0" i="0" dirty="0">
                <a:effectLst/>
                <a:latin typeface="Calibri" panose="020F0502020204030204" pitchFamily="34" charset="0"/>
                <a:hlinkClick r:id="rId8"/>
              </a:rPr>
              <a:t>https://www.vectorstock.com/royalty-free-vector/speedometer-vector-670882</a:t>
            </a:r>
            <a:endParaRPr lang="en-CA" b="0" i="0" dirty="0">
              <a:effectLst/>
              <a:latin typeface="Calibri" panose="020F0502020204030204" pitchFamily="34" charset="0"/>
            </a:endParaRPr>
          </a:p>
          <a:p>
            <a:br>
              <a:rPr lang="en-CA" dirty="0"/>
            </a:br>
            <a:r>
              <a:rPr lang="en-CA" b="0" i="0" dirty="0">
                <a:effectLst/>
                <a:latin typeface="Calibri" panose="020F0502020204030204" pitchFamily="34" charset="0"/>
              </a:rPr>
              <a:t>“Understanding Horsepower and Water Horsepower | New Mexico State University - BE BOLD. Shape the Future.,” </a:t>
            </a:r>
            <a:r>
              <a:rPr lang="en-CA" b="0" i="1" dirty="0">
                <a:effectLst/>
                <a:latin typeface="Calibri" panose="020F0502020204030204" pitchFamily="34" charset="0"/>
              </a:rPr>
              <a:t>pubs.nmsu.edu</a:t>
            </a:r>
            <a:r>
              <a:rPr lang="en-CA" b="0" i="0" dirty="0">
                <a:effectLst/>
                <a:latin typeface="Calibri" panose="020F0502020204030204" pitchFamily="34" charset="0"/>
              </a:rPr>
              <a:t>. </a:t>
            </a:r>
            <a:r>
              <a:rPr lang="en-CA" b="0" i="0" dirty="0">
                <a:effectLst/>
                <a:latin typeface="Calibri" panose="020F0502020204030204" pitchFamily="34" charset="0"/>
                <a:hlinkClick r:id="rId9"/>
              </a:rPr>
              <a:t>https://pubs.nmsu.edu/_m/M227/index.html</a:t>
            </a:r>
            <a:endParaRPr lang="en-CA" b="0" i="0" dirty="0">
              <a:effectLst/>
              <a:latin typeface="Calibri" panose="020F0502020204030204" pitchFamily="34" charset="0"/>
            </a:endParaRPr>
          </a:p>
          <a:p>
            <a:pPr algn="l"/>
            <a:endParaRPr lang="en-CA" b="0" i="0" dirty="0">
              <a:solidFill>
                <a:srgbClr val="2C3E50"/>
              </a:solidFill>
              <a:effectLst/>
              <a:latin typeface="Calibri" panose="020F0502020204030204" pitchFamily="34" charset="0"/>
            </a:endParaRPr>
          </a:p>
          <a:p>
            <a:pPr algn="l"/>
            <a:r>
              <a:rPr lang="en-CA" b="0" i="0" dirty="0">
                <a:effectLst/>
                <a:latin typeface="Roboto" panose="02000000000000000000" pitchFamily="2" charset="0"/>
              </a:rPr>
              <a:t>“THANKS FOR WATCHING - 20th Century Fox Tribute,” </a:t>
            </a:r>
            <a:r>
              <a:rPr lang="en-CA" b="0" i="1" dirty="0">
                <a:effectLst/>
                <a:latin typeface="Roboto" panose="02000000000000000000" pitchFamily="2" charset="0"/>
              </a:rPr>
              <a:t>vimeo.com</a:t>
            </a:r>
            <a:r>
              <a:rPr lang="en-CA" b="0" i="0" dirty="0">
                <a:effectLst/>
                <a:latin typeface="Roboto" panose="02000000000000000000" pitchFamily="2" charset="0"/>
              </a:rPr>
              <a:t>. </a:t>
            </a:r>
            <a:r>
              <a:rPr lang="en-CA" b="0" i="0" dirty="0">
                <a:effectLst/>
                <a:latin typeface="Roboto" panose="02000000000000000000" pitchFamily="2" charset="0"/>
                <a:hlinkClick r:id="rId10"/>
              </a:rPr>
              <a:t>https://vimeo.com/519881274</a:t>
            </a:r>
            <a:endParaRPr lang="en-CA" b="0" i="0" dirty="0">
              <a:effectLst/>
              <a:latin typeface="Roboto" panose="02000000000000000000" pitchFamily="2" charset="0"/>
            </a:endParaRPr>
          </a:p>
          <a:p>
            <a:pPr algn="l"/>
            <a:endParaRPr lang="en-CA" b="0" i="0" dirty="0">
              <a:effectLst/>
              <a:latin typeface="Roboto" panose="02000000000000000000" pitchFamily="2" charset="0"/>
            </a:endParaRPr>
          </a:p>
          <a:p>
            <a:pPr marL="0" indent="0">
              <a:buNone/>
            </a:pPr>
            <a:endParaRPr lang="en-CA" b="0" i="0" dirty="0">
              <a:effectLst/>
              <a:latin typeface="Calibri" panose="020F0502020204030204" pitchFamily="34" charset="0"/>
            </a:endParaRPr>
          </a:p>
          <a:p>
            <a:endParaRPr lang="en-CA" dirty="0">
              <a:latin typeface="Calibri" panose="020F0502020204030204" pitchFamily="34" charset="0"/>
            </a:endParaRPr>
          </a:p>
          <a:p>
            <a:endParaRPr lang="en-CA" b="0" i="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175301793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{D4BA8D51-724E-764F-8023-BF976D3EEAA6}tf10001079</Template>
  <TotalTime>0</TotalTime>
  <Words>572</Words>
  <Application>Microsoft Office PowerPoint</Application>
  <PresentationFormat>Widescreen</PresentationFormat>
  <Paragraphs>48</Paragraphs>
  <Slides>8</Slides>
  <Notes>2</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Roboto</vt:lpstr>
      <vt:lpstr>Vapor Trail</vt:lpstr>
      <vt:lpstr>Vehicle Classification Data Analysis</vt:lpstr>
      <vt:lpstr>Introduction</vt:lpstr>
      <vt:lpstr>Graphical  Data Analysis  Pt1 </vt:lpstr>
      <vt:lpstr>Graphical DATA Analysis pt 2</vt:lpstr>
      <vt:lpstr>SELECTION OF K VALUE AND SCALER</vt:lpstr>
      <vt:lpstr>Confusion Matrix</vt:lpstr>
      <vt:lpstr>MODEL TESTING &amp; 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Classification data Analysis</dc:title>
  <dc:creator>Ope Sanyaolu</dc:creator>
  <cp:lastModifiedBy>Gerard Ledoux Mendjemo Ngangom</cp:lastModifiedBy>
  <cp:revision>23</cp:revision>
  <dcterms:created xsi:type="dcterms:W3CDTF">2023-11-22T02:52:30Z</dcterms:created>
  <dcterms:modified xsi:type="dcterms:W3CDTF">2023-12-07T11:13:43Z</dcterms:modified>
</cp:coreProperties>
</file>